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0" r:id="rId3"/>
    <p:sldId id="277" r:id="rId4"/>
    <p:sldId id="269" r:id="rId5"/>
    <p:sldId id="282" r:id="rId6"/>
    <p:sldId id="271" r:id="rId7"/>
    <p:sldId id="276" r:id="rId8"/>
    <p:sldId id="283" r:id="rId9"/>
    <p:sldId id="272" r:id="rId10"/>
    <p:sldId id="284" r:id="rId11"/>
    <p:sldId id="285" r:id="rId12"/>
    <p:sldId id="281" r:id="rId13"/>
    <p:sldId id="298" r:id="rId14"/>
    <p:sldId id="300" r:id="rId15"/>
    <p:sldId id="301" r:id="rId16"/>
    <p:sldId id="302" r:id="rId17"/>
    <p:sldId id="303" r:id="rId18"/>
    <p:sldId id="286" r:id="rId19"/>
    <p:sldId id="287" r:id="rId20"/>
    <p:sldId id="275" r:id="rId21"/>
    <p:sldId id="288" r:id="rId22"/>
    <p:sldId id="290" r:id="rId23"/>
    <p:sldId id="289" r:id="rId24"/>
    <p:sldId id="291" r:id="rId25"/>
    <p:sldId id="292" r:id="rId26"/>
    <p:sldId id="293" r:id="rId27"/>
    <p:sldId id="280" r:id="rId28"/>
    <p:sldId id="294" r:id="rId29"/>
    <p:sldId id="274" r:id="rId30"/>
    <p:sldId id="304" r:id="rId31"/>
    <p:sldId id="295" r:id="rId32"/>
    <p:sldId id="299" r:id="rId33"/>
    <p:sldId id="296" r:id="rId34"/>
    <p:sldId id="30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>
        <p:scale>
          <a:sx n="78" d="100"/>
          <a:sy n="78" d="100"/>
        </p:scale>
        <p:origin x="29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1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3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6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2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5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6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0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94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5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CFC1D-741A-4FDE-B613-3A0BAE1C5730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484B6-C889-4586-8783-7C71E8A6D0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4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search/?text=%D0%BA%D0%B0%D1%80%D1%82%D0%B8%D0%BD%D0%BA%D0%B0%20%D0%BB%D1%83%D0%BA%20%D0%B4%D0%BB%D1%8F%20%D0%B4%D0%B5%D1%82%D0%B5%D0%B9&amp;lr=1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search/?text=%D0%B7%D0%B0%D0%B3%D0%B0%D0%B4%D0%BA%D0%B8%20%D0%BF%D1%80%D0%BE%20%D0%B7%D0%B5%D0%BB%D0%B5%D0%BD%D1%8C&amp;lr=19" TargetMode="External"/><Relationship Id="rId5" Type="http://schemas.openxmlformats.org/officeDocument/2006/relationships/hyperlink" Target="https://yandex.ru/search/?text=%D0%B7%D0%B0%D0%B3%D0%B0%D0%B4%D0%BA%D0%B8%20%D0%BF%D1%80%D0%BE%20%D0%BE%D0%B2%D0%BE%D1%89%D0%B8&amp;lr=19" TargetMode="External"/><Relationship Id="rId4" Type="http://schemas.openxmlformats.org/officeDocument/2006/relationships/hyperlink" Target="https://yandex.ru/search/?text=%D1%81%D0%BA%D0%B0%D0%B7%D0%BA%D0%B0%20%D0%BF%D1%80%D0%BE%20%D1%80%D0%B5%D0%BF%D0%BA%D1%83%20%D1%82%D0%B5%D0%BA%D1%81%D1%82&amp;lr=1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376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23138" y="1805354"/>
            <a:ext cx="434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23292" y="339969"/>
            <a:ext cx="8874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Муниципальное автономное общеобразовательное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учреждение 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Прогимназия №81 г.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Сыктывкара (МАОУ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«Прогимназия № 81»)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23138" y="5287106"/>
            <a:ext cx="85461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Выполнила воспитатель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младшего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возраста:</a:t>
            </a:r>
          </a:p>
          <a:p>
            <a:pPr algn="r"/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Цыкало Марина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Ивановна</a:t>
            </a:r>
          </a:p>
          <a:p>
            <a:pPr algn="ctr"/>
            <a:endParaRPr lang="ru-RU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2020 год</a:t>
            </a:r>
          </a:p>
          <a:p>
            <a:pPr algn="r"/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3474" y="2174686"/>
            <a:ext cx="118666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 «ОГОРОД НА ОКОШКЕ»</a:t>
            </a:r>
            <a:endParaRPr lang="ru-RU" sz="4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38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1" y="4399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04092"/>
            <a:ext cx="11652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5" y="195172"/>
            <a:ext cx="2743200" cy="205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17" y="200268"/>
            <a:ext cx="2813539" cy="2110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595" y="1942821"/>
            <a:ext cx="2057399" cy="2743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594" y="4101752"/>
            <a:ext cx="2057399" cy="2743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75" y="2330866"/>
            <a:ext cx="2818381" cy="2113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4756" y="1237288"/>
            <a:ext cx="6185528" cy="4343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067206" y="4165931"/>
            <a:ext cx="2134989" cy="28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8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6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04092"/>
            <a:ext cx="11652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6" y="225529"/>
            <a:ext cx="2634947" cy="3805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765" y="2917842"/>
            <a:ext cx="2719980" cy="39284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147" y="279862"/>
            <a:ext cx="2747404" cy="3968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954" y="2940951"/>
            <a:ext cx="2703979" cy="39053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8933" y="279862"/>
            <a:ext cx="2832783" cy="40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93" y="706552"/>
            <a:ext cx="3773803" cy="5961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51" y="706552"/>
            <a:ext cx="3756455" cy="59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51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21" y="671730"/>
            <a:ext cx="4343300" cy="5788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42" y="735629"/>
            <a:ext cx="4293423" cy="572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10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79" y="621528"/>
            <a:ext cx="4272896" cy="5697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54" y="575577"/>
            <a:ext cx="4307358" cy="57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6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49" y="299806"/>
            <a:ext cx="3969450" cy="5285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63" y="1606377"/>
            <a:ext cx="3846041" cy="5128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04" y="299806"/>
            <a:ext cx="4031393" cy="53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15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35" y="491482"/>
            <a:ext cx="4580091" cy="6106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30" y="491482"/>
            <a:ext cx="4614410" cy="61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94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470" y="0"/>
            <a:ext cx="5288691" cy="67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1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39" y="2442389"/>
            <a:ext cx="3242772" cy="432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33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700912"/>
            <a:ext cx="7706898" cy="5452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301" y="700912"/>
            <a:ext cx="3784263" cy="54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388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9199" y="339970"/>
            <a:ext cx="419686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весёлый огород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окном лежит снежок.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Воет ветер-ветерок.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деревьях нет листвы,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Шапки снежные легли.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тепла, цветочков нету.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скучаем мы по лету!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давайте-ка, ребята,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посадим огород!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зелёный огород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в группу принесёт!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горшочки вместо грядки,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Лейка вместо дождика.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посадим мы его…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хоть на подоконнике!</a:t>
            </a: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1" y="996463"/>
            <a:ext cx="6502400" cy="52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35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работа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педагога: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Беседа с детьми познавательного характера.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Организация предметно – развивающей среды по теме проекта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Подготовка информации для родительских уголков.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детей: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Посадка семян томатов, салата, лука, укропа, астр и бархатцев в землю.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Уход за растениями - полив, рыхление, прореживание, пикирование томатов.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Выполнение заданий в самостоятельных наблюдениях.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Игровая, двигательная деятельность.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Участие в практической деятельности.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Отгадывание загадок про овощи и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цветы.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Совместная деятельность взрослых и детей: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Рассказы воспитателя, чтение детской художественной литературы.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Различные виды изобразительной деятельности по тематике.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Рассматривание дидактических картинок, иллюстраций об овощах.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Труд в огороде.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42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3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81" y="474858"/>
            <a:ext cx="2166565" cy="18722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2482" y="2347097"/>
            <a:ext cx="2330688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Сидит дед во сто шуб одет,</a:t>
            </a:r>
            <a:b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Кто его раздевает,</a:t>
            </a:r>
            <a:b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Тот слезы проливает. </a:t>
            </a:r>
            <a:endParaRPr lang="ru-RU" sz="1400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170" y="1346796"/>
            <a:ext cx="2542252" cy="15911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83170" y="2937989"/>
            <a:ext cx="2661138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на нашей грядке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Выросли загадки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Сочные да крупные,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Вот такие круглые.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Летом зеленеют,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осени краснеют.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Помидоры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744308" y="2142393"/>
            <a:ext cx="2449573" cy="216680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44306" y="4309200"/>
            <a:ext cx="24495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 за зелень в огороде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Уважается в народе -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Пряный вкус еде даёт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Своим запахом влечёт?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Листья пышные, резные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Витамины в них живые.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Ей с Укропом – старшим братом,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Украшаются салаты.</a:t>
            </a:r>
            <a:b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Кстати, это не Лаврушка…</a:t>
            </a:r>
            <a:endParaRPr lang="ru-RU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443" y="3415603"/>
            <a:ext cx="2626741" cy="157772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 rot="10800000" flipV="1">
            <a:off x="8405443" y="4921731"/>
            <a:ext cx="262673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Есть цветок такой в саду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похож он на звезду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Может быть любого цвета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осеннего букета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Соберем цветок прекрасный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Называется он..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5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585" y="-502845"/>
            <a:ext cx="1144172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8585" y="562062"/>
            <a:ext cx="11347938" cy="4881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Репка </a:t>
            </a:r>
            <a:endParaRPr lang="ru-RU" sz="1600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 обработке К.Д. Ушинского)</a:t>
            </a:r>
            <a:endParaRPr lang="ru-RU" sz="11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    </a:t>
            </a:r>
            <a:endParaRPr lang="ru-RU" sz="11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Посадил дед репку. Выросла репка большая-пребольшая. Стал дед репку из земли тащить: тянет - потянет, вытащить не может. Позвал дед на помощь бабку. Бабка за дедку, дедка за репку: тянут - потянут, вытащить не могут. Позвала бабка внучку. Внучка за бабку, бабка за дедку, дедка за репку: тянут - потянут, вытянуть не могут. Кликнула внучка Жучку. Жучка за внучку, внучка за бабку, бабка за дедку, дедка за репку: тянут - потянут, вытянуть не могут. Кликнула Жучка Машку. Машка за Жучку, Жучка за внучку, внучка за бабку, бабка за дедку, дедка за репку: тянут - потянут, вытянуть не могут.</a:t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Кликнула Машка мышку. Мышка за Машку, Машка за Жучку, Жучка за внучку, внучка за бабку, бабка за дедку, дедка за репку: тянут - потянут — вытянули репку.</a:t>
            </a:r>
            <a:endParaRPr lang="ru-RU" sz="11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ts val="156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37373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37373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50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585" y="-502845"/>
            <a:ext cx="1144172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Сказка 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про  овощи.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Жили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на одном огороде овощи. Все они были очень разные. Зелёный огурец  был весёлый, озорной, никогда не унывал и часто подшучивал над другими овощами. Красный помидор был важный, напыщенный. Он часто заявлял: «Я думаю, сегодня пойдёт дождь». И, когда дождь действительно шёл, он говорил: «Вот видите, я был прав!» Если же дождя не было, помидор делал вид, будто он ни при чём. Оранжевая морковка всё время скучала и причитала: «Вся моя краса спрятана под землёй, какая я несчастная!» Белокочанная капуста была добродушной и словоохотливой. Она всем рассказывала, что когда-то у неё было всего два листочка, а теперь очень, очень много! Коричневый картофель был очень дружелюбным. Он дружил со всеми овощами и всем помогал. Репчатый лук был вредный. Он любил, когда все вокруг проливали слёзы. Вот такие разные овощи жили на огороде.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Но тем не менее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ни были очень дружны. А вы, ребята, дружные?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78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6" y="0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585" y="-502845"/>
            <a:ext cx="1144172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64" descr="http://raduga.name/wp-content/uploads/2014/03/4353466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79" y="2022940"/>
            <a:ext cx="25209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03634" y="393413"/>
            <a:ext cx="18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50876" y="2669058"/>
            <a:ext cx="25157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 поплакал наш Лучок.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Капли слёз упали: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Появился старичок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 сказках его знали).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Очень стар и невелик,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Борода – по пояс,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Пёстрый длинный дождевик,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Хриплый, низкий голос.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Кто горюет? В чём беда?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Выслушал обиды.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волшебные слова,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Произнёс: «Кру-</a:t>
            </a:r>
            <a:r>
              <a:rPr lang="ru-RU" altLang="ru-RU" sz="14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</a:t>
            </a: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altLang="ru-RU" sz="14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ды</a:t>
            </a: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!»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Лучок тотчас расцвёл,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Точно одуванчик,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таким прекрасным стал,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Наш зелёный мальчик!</a:t>
            </a:r>
            <a:endParaRPr lang="ru-RU" alt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369" y="199292"/>
            <a:ext cx="865163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СКАЗКА О ЛУКЕ</a:t>
            </a:r>
            <a:br>
              <a:rPr lang="ru-RU" altLang="ru-RU" sz="14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altLang="ru-RU" sz="1400" b="1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alt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Жил </a:t>
            </a: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 был угрюмый Лук -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Плакал днём и ночью.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Отчего ты плачешь, друг?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Одиноко очень.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Никому не нравлюсь я.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Говорят, что горький.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Каждый, кто сорвёт меня,</a:t>
            </a: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Сразу плачет горько.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Очень прост я, неказист -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Стрелки, да и только.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Зелен острый длинный лист,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конце – иголка.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они стоят пучком.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Посмотрите: в силе я!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 у кабачка цветок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Жёлтенький, как лилия.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огурчики в цветах,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Даже – помидоры.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Только я один в мечтах…</a:t>
            </a:r>
            <a:b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Горе Луку, горе!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69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" y="0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585" y="-502845"/>
            <a:ext cx="1144172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03634" y="393413"/>
            <a:ext cx="18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85" y="393413"/>
            <a:ext cx="8745415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2875" algn="ctr">
              <a:lnSpc>
                <a:spcPct val="150000"/>
              </a:lnSpc>
              <a:spcAft>
                <a:spcPts val="750"/>
              </a:spcAft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Немного Истории</a:t>
            </a:r>
          </a:p>
          <a:p>
            <a:pPr indent="142875">
              <a:spcAft>
                <a:spcPts val="750"/>
              </a:spcAft>
            </a:pPr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ЛУК</a:t>
            </a:r>
            <a:endParaRPr lang="ru-RU" sz="12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>
              <a:spcAft>
                <a:spcPts val="750"/>
              </a:spcAft>
            </a:pP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Еще земля черна вокруг и солнцем не прогрета,</a:t>
            </a:r>
            <a:endParaRPr lang="ru-RU" sz="12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>
              <a:spcAft>
                <a:spcPts val="750"/>
              </a:spcAft>
            </a:pP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 в огороде всходит лук – веселый вестник лета.</a:t>
            </a:r>
            <a:endParaRPr lang="ru-RU" sz="12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>
              <a:spcAft>
                <a:spcPts val="750"/>
              </a:spcAft>
            </a:pP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Когда, от сырости дрожа, он стрелки вверх потянет,</a:t>
            </a:r>
            <a:endParaRPr lang="ru-RU" sz="12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>
              <a:spcAft>
                <a:spcPts val="750"/>
              </a:spcAft>
            </a:pP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 на зеленого ежа похожа грядка станет.</a:t>
            </a:r>
            <a:endParaRPr lang="ru-RU" sz="12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2875">
              <a:spcAft>
                <a:spcPts val="750"/>
              </a:spcAft>
            </a:pP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(В. </a:t>
            </a:r>
            <a:r>
              <a:rPr lang="ru-RU" sz="1200" i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Сабиров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1200" i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88292" y="2471351"/>
            <a:ext cx="9564130" cy="4362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2875">
              <a:lnSpc>
                <a:spcPct val="150000"/>
              </a:lnSpc>
              <a:spcAft>
                <a:spcPts val="75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Самый распространенный вид лука – репчатый. Он выращивается почти во всех странах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мира. С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древних времен люди употребляли в пищу дикорастущие виды лука. А около 6 тысяч лет назад в Индии и Китае его стали выращивать как огородное растение. У египтян лук пользовался всеобщей любовью. Лук почитали древние греки, они воспринимали лук как символ устройства Вселенной. На празднествах в честь бога Пана – защитника лесов и полей – его скульптурные изображения осыпались луком. В дни празднеств греки старались принести в храм самую большую головку лук. Древние римляне считали, что лук заряжает человека энергией и защищает от болезней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</a:rPr>
              <a:t> Луковица состоит из нескольких слоев внутренних листьев. Именно там растение запасает питательные вещества. А их в луке очень много – и витаминов, и минеральных солей. Ученые установили, что по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</a:rPr>
              <a:t>полезности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</a:rPr>
              <a:t>лук стоит на третьем месте среди овощей, уступая лишь свекле и корню петрушки. Остроту луковице придают содержащиеся в ней эфирные масла. Они вызывают раздражение слизистой оболочки глаза, потому мы и плачем, когда режем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</a:rPr>
              <a:t>лук. В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</a:rPr>
              <a:t>луке есть вещества, которые убивают вредные бактерии. Для того, чтобы не болеть простудными заболеваниями, нужно есть лук.</a:t>
            </a:r>
          </a:p>
          <a:p>
            <a:pPr indent="142875">
              <a:lnSpc>
                <a:spcPct val="150000"/>
              </a:lnSpc>
              <a:spcAft>
                <a:spcPts val="750"/>
              </a:spcAft>
            </a:pP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86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" y="0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585" y="-502845"/>
            <a:ext cx="1144172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03634" y="393413"/>
            <a:ext cx="18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393413"/>
            <a:ext cx="1090277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56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Консультация для родителей.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ts val="156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Огород на окошке».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lnSpc>
                <a:spcPts val="1560"/>
              </a:lnSpc>
              <a:spcAft>
                <a:spcPts val="0"/>
              </a:spcAft>
            </a:pP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Огород на подоконнике в домашних условиях способствует развитию любознательности и наблюдательности у детей, это помогает лучше познать растительную жизнь. Он способен расширить представления детей о растениях, как живых организмах, об условиях, необходимых для роста и развития, развивать этическое чувство, умение радоваться красоте выращиваемых растений и результатом своего труда.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Очень важно, чтобы дети активно участвовали в посадке и последующем уходе за растениями.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Такая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работа развивает наблюдательность, приучает внимательно всматриваться в окружающую природу, устанавливать последовательность и связь явлений, их причины. Выращивая, ухаживая за растениями, ребята наблюдают за тем, какие из них растут быстрее, сравнивают форму и цвет листьев, определяют условия, необходимые для роста и развития растений, поэтому это ещё и великолепный последовательный материал.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Рекомендовать родителям выращивать растения разными способами, создавая для них разные условия: для одной — тепло, воду, свет; для другой — тепло, воду, темноту; для третьей — холод, воду, свет. Организуя такой опыт и проводя с детьми регулярные еженедельные наблюдения за прорастанием лука, с последующим фиксированием результатов с помощью рисунков в календаре, родители достигают многого — на конкретном примере убеждают детей в значимости отдельных факторов внешней среды для роста и развития растений.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Следует помнить, что трудовая деятельность для дошкольника ещё не основная. Взрослые лишь приобщают его к посильному соучастию в семейном труде. В дошкольном возрасте труд-это, прежде всего средство воспитания таких важных качеств, как ответственность за выполнение поручения, за получаемый результат, обязанность, целеустремлённость. Уход за растениями чрезвычайно важен и имеет гуманистический смысл: от него зависит жизнь и состояние живых существ.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74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5351" y="185351"/>
            <a:ext cx="11912863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u="sng" dirty="0" smtClean="0">
                <a:effectLst/>
                <a:latin typeface="Times New Roman, serif"/>
              </a:rPr>
              <a:t> </a:t>
            </a:r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Д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идактические 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игры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«Что сначала, а что потом?», 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«Собери цветочек из частей», 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«Чудесный мешочек», 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"Вершки и корешки",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 Узнай и назови" (Овощи и цветы) 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 Угадай на вкус", 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 Собери овощи в корзинку, а фрукты в вазу ", 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 Что лишнее?", 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 Скажи ласково!",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 «Что перепутал художник?"(Собери правильно </a:t>
            </a:r>
            <a:r>
              <a:rPr lang="ru-RU" sz="1600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растение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: корень, стебель и т. д.). 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 </a:t>
            </a:r>
            <a:endParaRPr lang="ru-RU" sz="1600" b="1" i="1" u="sng" dirty="0">
              <a:solidFill>
                <a:schemeClr val="accent6">
                  <a:lumMod val="50000"/>
                </a:schemeClr>
              </a:solidFill>
              <a:latin typeface="Times New Roman, serif"/>
            </a:endParaRPr>
          </a:p>
          <a:p>
            <a:pPr algn="ctr"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Сюжетно- ролевые игры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1.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«Я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сегодня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помощник(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ца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)» 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учимся ухаживать за растениями на нашем огороде.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2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. «Я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–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 садовник»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effectLst/>
              <a:latin typeface="Times New Roman, serif"/>
            </a:endParaRP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3. Собираемся в гости на день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рождения. Какой же выбрать мне букет?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301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4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8847"/>
            <a:ext cx="11347938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585" y="-502845"/>
            <a:ext cx="1144172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03634" y="393413"/>
            <a:ext cx="18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97" y="197708"/>
            <a:ext cx="968769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Сказки</a:t>
            </a:r>
          </a:p>
          <a:p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Гришина Д. «Сказка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про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овощи» 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Костенко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Е. А.  сказка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«Алеша и королева Тыква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Горбунова Л. «Сказка о розе и одуванчике»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Тарасенко Л. «Познавательные сказки»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Кастрючин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В. «Сказки дядюшки шмеля»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В.Бианки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Н.Сладков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Э.Шим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«Сказки и рассказы о родной природе»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Тридесятые сказки «Королевство цветов»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Саксе А. «Сказки о цветах»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Шорыгина Т. «Цветы, какие они?»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Кастрючин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В. «Солнечный цветок»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Кастрючин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В.»Сказки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волшебного сада»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Стрижев А «Рассказы об овощах»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Томилина Н. «Веселый огород»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Родари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Д. «Приключения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Чипполино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Строева А. «Фруктовые и овощные сказки»</a:t>
            </a:r>
          </a:p>
          <a:p>
            <a:pPr>
              <a:lnSpc>
                <a:spcPct val="150000"/>
              </a:lnSpc>
            </a:pPr>
            <a:endParaRPr lang="ru-RU" i="1" dirty="0" smtClean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94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3.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Заключительный</a:t>
            </a:r>
          </a:p>
          <a:p>
            <a:pPr algn="ctr"/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Содержание деятельности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воспитателя, родителей 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и детей:</a:t>
            </a:r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анализ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полученных результатов;</a:t>
            </a:r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ф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отоотчет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"Как мы сажаем и ухаживаем за растениями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"</a:t>
            </a:r>
            <a:endParaRPr lang="ru-RU" sz="1600" b="1" i="1" u="sng" dirty="0" smtClean="0">
              <a:solidFill>
                <a:schemeClr val="accent6">
                  <a:lumMod val="50000"/>
                </a:schemeClr>
              </a:solidFill>
              <a:effectLst/>
              <a:latin typeface="Times New Roman, serif"/>
            </a:endParaRPr>
          </a:p>
          <a:p>
            <a:pPr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Работа 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с родителями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:</a:t>
            </a:r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Предложить родителям продолжать работу по ознакомлению с овощами с мая по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август на дачных участках.</a:t>
            </a:r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 algn="ctr"/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Итоговые 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результаты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:</a:t>
            </a: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  <a:effectLst/>
              <a:latin typeface="Times New Roman, serif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Дети приобрели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новый опыт исследовательской деятельности, расширили свой кругозор и мыслительную деятельность;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П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олучили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знания, что растение живое, о значении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света и тепла 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для растений, зачем растениям нужна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вода, стали внимательнее и бережнее относится к растениям:</a:t>
            </a:r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Научились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сравнивать овощи и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цветы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по нескольким признакам;</a:t>
            </a:r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Проводимая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работа позволила воспитать у детей трудолюбие, бережное отношение к растениям, дети научились работать вместе с родителями, помогать 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им, стали уважительно относится к труду взрослых;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, serif"/>
              </a:rPr>
              <a:t>Родители приняли активное участие в проекте «Огород на окошке».</a:t>
            </a:r>
            <a:endParaRPr lang="ru-RU" sz="1600" b="0" i="1" dirty="0" smtClean="0">
              <a:solidFill>
                <a:schemeClr val="accent6">
                  <a:lumMod val="50000"/>
                </a:schemeClr>
              </a:solidFill>
              <a:effectLst/>
              <a:latin typeface="Open Sans"/>
            </a:endParaRPr>
          </a:p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64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3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632" y="105508"/>
            <a:ext cx="11365522" cy="992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Актуальность проекта</a:t>
            </a:r>
          </a:p>
          <a:p>
            <a:pPr marL="457200" algn="ctr"/>
            <a:endParaRPr lang="ru-RU" sz="3600" b="1" i="1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самого рождения ребенок является первооткрывателем, исследователем того мира, который его окружает. А особенно ребенок – дошкольник. Китайская пословица </a:t>
            </a:r>
            <a:r>
              <a:rPr lang="ru-RU" sz="1600" i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гласит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«Расскажи – и я забуду, покажи – и я запомню, дай попробовать и я пойму». Так и ребенок усваивает все прочно и надолго, когда слышит, видит и делает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сам.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С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взрослых дошкольник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сможет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понять, что жизнь растения зависит от наличия тепла, света и хорошей почвы, научится отличать здоровое и сильное растение от слабого, хилого, требующего «лечения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ru-RU" sz="1600" dirty="0"/>
              <a:t>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Маленькие дети любят действовать. Мир вокруг себя они познают практически, а свои действия с наблюдениями за результатами. Практической деятельностью является непосредственное участие детей в ходе за растениями. Приобщение к посильному труду по уходу за растениями – это, прежде всего развитие таких качеств, как ответственность за выполнение поручения, за полученный результат, обязательность, целеустремленность.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Ребёнок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прошедший такую школу «зелёного» воспитания, сможет самостоятельно увидеть красоту окружающей природы, проявит наблюдательность и пытливость ума, потому что он уже имеет первые и серьёзные знания о таинственной жизни зелёных друзей, умеет их беречь и радоваться им.</a:t>
            </a:r>
          </a:p>
          <a:p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just"/>
            <a:endParaRPr lang="ru-RU" sz="3600" b="1" i="1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just"/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algn="just"/>
            <a:endParaRPr lang="ru-RU" sz="3600" b="1" i="1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98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16" y="1553825"/>
            <a:ext cx="3888600" cy="5184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9" y="210065"/>
            <a:ext cx="4091027" cy="5454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03" y="671730"/>
            <a:ext cx="4055786" cy="54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93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811" y="114562"/>
            <a:ext cx="3990891" cy="6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8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75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" y="297561"/>
            <a:ext cx="4300151" cy="4520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27" y="2557724"/>
            <a:ext cx="3565667" cy="42002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561"/>
            <a:ext cx="4409610" cy="33072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78" y="3279556"/>
            <a:ext cx="4456671" cy="33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59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6170" y="1861673"/>
            <a:ext cx="5323884" cy="3992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21" y="1196188"/>
            <a:ext cx="3992913" cy="53238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34" y="1188341"/>
            <a:ext cx="3345488" cy="53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849" y="210065"/>
            <a:ext cx="11920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9556" y="345989"/>
            <a:ext cx="11541211" cy="5657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56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Список использованной литературы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1. Николаева С.Н. Методика экологического воспитания дошкольников: Учеб. Пособие / С.Н. Николаева. - М.: Академия, 2005. - 224 с..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2. Николаева С.Н. Юный эколог: Программа экологического воспитания дошкольников / С.Н. Николаева - М.: Мозаика-Синтез, 2002. - 128 с.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3. Методика ознакомления с природой в детском саду / Под ред. П.Г. 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Саморуковой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 - М.: Просвещение,1992. - 207 с.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4. Вакуленко Ю.А.  Воспитание любви к природе у дошкольников. Издательство «Учитель» 2007г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5. 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Мурудова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Е.И. «Ознакомление дошкольников с окружающим миром» Детство-пресс 2010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6. 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Дыбина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О.В. «Занятия по ознакомлению с окружающим миром в первой младшей группе детского сада» М.: Мозаика-Синтез, 2007 (методическое пособие)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7.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https://yandex.ru/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search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/?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text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=%D0%BA%D0%B0%D1%80%D1%82%D0%B8%D0%BD%D0%BA%D0%B0%20%D0%BB%D1%83%D0%BA%20%D0%B4%D0%BB%D1%8F%20%D0%B4%D0%B5%D1%82%D0%B5%D0%B9&amp;lr=19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8.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https://yandex.ru/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search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/?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text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=%D1%81%D0%BA%D0%B0%D0%B7%D0%BA%D0%B0%20%D0%BF%D1%80%D0%BE%20%D1%80%D0%B5%D0%BF%D0%BA%D1%83%20%D1%82%D0%B5%D0%BA%D1%81%D1%82&amp;lr=19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https://yandex.ru/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search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/?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text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=%D0%B7%D0%B0%D0%B3%D0%B0%D0%B4%D0%BA%D0%B8%20%D0%BF%D1%80%D0%BE%20%D0%BE%D0%B2%D0%BE%D1%89%D0%B8&amp;lr=19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1200"/>
              </a:spcAft>
            </a:pP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https://yandex.ru/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search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/?</a:t>
            </a:r>
            <a:r>
              <a:rPr lang="ru-RU" sz="1400" i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text</a:t>
            </a:r>
            <a:r>
              <a:rPr lang="ru-RU" sz="1400" i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=%D0%B7%D0%B0%D0%B3%D0%B0%D0%B4%D0%BA%D0%B8%20%D0%BF%D1%80%D0%BE%20%D0%B7%D0%B5%D0%BB%D0%B5%D0%BD%D1%8C&amp;lr=19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2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8"/>
            <a:ext cx="12192000" cy="68546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2031" y="3348"/>
            <a:ext cx="11324493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u="sng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endParaRPr lang="ru-RU" b="1" i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Тип п</a:t>
            </a: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роекта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 познавательный</a:t>
            </a:r>
          </a:p>
          <a:p>
            <a:pPr>
              <a:lnSpc>
                <a:spcPct val="150000"/>
              </a:lnSpc>
            </a:pP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Вид проекта</a:t>
            </a:r>
            <a:r>
              <a:rPr lang="ru-RU" b="0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групповой, исследовательский, творческий</a:t>
            </a:r>
            <a:endPara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Участники проекта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 дети младшей группы, родители, воспитатели</a:t>
            </a:r>
            <a:endPara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Участники проекта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: дети младшего возраста 3-4 года, воспитатели группы, родители.</a:t>
            </a:r>
            <a:endPara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Сроки  реализации 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март, апрель, май</a:t>
            </a:r>
            <a:endParaRPr lang="ru-RU" sz="1400" b="0" i="1" dirty="0" smtClean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значимость проекта</a:t>
            </a:r>
            <a:r>
              <a:rPr lang="ru-RU" sz="1600" i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1600" i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знания по уходу за культурными огородными растениями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формируются представления о структуре трудового процесса. Дети узнают и называют части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растения.</a:t>
            </a:r>
          </a:p>
          <a:p>
            <a:pPr>
              <a:lnSpc>
                <a:spcPct val="150000"/>
              </a:lnSpc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продолжает осваивать метод проектирования, который позволяет эффективно развивать познавательно-исследовательское и творческое мышление дошкольников.</a:t>
            </a:r>
          </a:p>
          <a:p>
            <a:pPr>
              <a:lnSpc>
                <a:spcPct val="150000"/>
              </a:lnSpc>
            </a:pP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активно участвуют в подготовке материалов (подборка семян для посадки, в оформлении 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«огорода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окошке»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i="1" u="sng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9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23"/>
            <a:ext cx="12192000" cy="68546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4769" y="889844"/>
            <a:ext cx="111017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экологической культуры у детей и родителей, создание условий для познавательного развития детей через 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исследовательскую деятельность .Вовлечение родителей в совместную исследовательскую деятельность.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проекта: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у детей знания о росте и потребности растений;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умения наблюдать, ухаживать за огородными культурами и цветами;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любознательность, интерес к исследовательской деятельности, экспериментированию;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Воспитывать бережное и заботливое отношение к растениям;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партнерские взаимоотношения между педагогом, детьми и родителями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9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9599" y="175847"/>
            <a:ext cx="1099624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1600" b="1" i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проекта: </a:t>
            </a:r>
          </a:p>
          <a:p>
            <a:pPr algn="ctr">
              <a:lnSpc>
                <a:spcPct val="150000"/>
              </a:lnSpc>
            </a:pPr>
            <a:endParaRPr lang="ru-RU" b="1" i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реализуется в три этапа – подготовительный, основной, заключительный.</a:t>
            </a:r>
            <a:endParaRPr lang="ru-RU" sz="1600" b="1" i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мероприятия проекта: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Цикл познавательных занятий (элементарные научные сведения) по изучению культурных и декоративных растений.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Исследовательская и практическая деятельность детей по изучению особенностей выращивания огородных и декоративных культур.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Презентация проекта «Огород на окошке»</a:t>
            </a:r>
            <a:r>
              <a:rPr lang="ru-RU" sz="1600" b="1" dirty="0"/>
              <a:t> </a:t>
            </a:r>
            <a:endParaRPr lang="ru-RU" sz="1600" b="1" dirty="0" smtClean="0"/>
          </a:p>
          <a:p>
            <a:pPr>
              <a:lnSpc>
                <a:spcPct val="150000"/>
              </a:lnSpc>
            </a:pP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Предполагаемый результат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дети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знают и применяют полученные знания по уходу за культурными огородными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растениями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цветами.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600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0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328246"/>
            <a:ext cx="1150033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этапы и направления реализации цели проекта: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этап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i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sz="1600" b="1" i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воспитателя и детей</a:t>
            </a: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i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определение темы 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формулировка цели и определение задач;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подборка материала по теме 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(литература, наглядный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дидактические, сюжетные игры, физкультминутки, фото, семена,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луковицы, муляжи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овощей, материалы для посадки);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плана основного этапа Проекта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семьей.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сбор необходимого материала для создания огорода.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совместное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обсуждение мероприятий по выполнению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проекта.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0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674451" y="1225793"/>
            <a:ext cx="4399085" cy="3299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45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328246"/>
            <a:ext cx="11500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390">
            <a:off x="552321" y="294194"/>
            <a:ext cx="2942619" cy="3923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62098" y="3283070"/>
            <a:ext cx="2892669" cy="38568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85555">
            <a:off x="2838416" y="996399"/>
            <a:ext cx="3997569" cy="29981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899817">
            <a:off x="5987130" y="2687837"/>
            <a:ext cx="4232630" cy="3174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914883">
            <a:off x="8666347" y="3224918"/>
            <a:ext cx="3806079" cy="28545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600091" y="710805"/>
            <a:ext cx="5298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Обсудили совместно с родителями что будем сажать, подготовили посадочный материал.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5564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3"/>
            <a:ext cx="12192000" cy="6854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8585" y="504092"/>
            <a:ext cx="11652738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Основной (исследовательский)</a:t>
            </a:r>
          </a:p>
          <a:p>
            <a:pPr algn="ctr"/>
            <a:endParaRPr lang="ru-RU" i="1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r>
              <a:rPr lang="ru-RU" sz="1600" b="1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, serif"/>
              </a:rPr>
              <a:t>Содержание деятельности воспитателя и детей:</a:t>
            </a:r>
            <a:endParaRPr lang="ru-RU" sz="1600" b="1" i="1" u="sng" dirty="0" smtClean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ru-RU" dirty="0" smtClean="0"/>
              <a:t>-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рассматривание и сравнение семян (помидора, укропа, лука, шпината, петрушки; из цветов – астры, бархатцы).</a:t>
            </a:r>
          </a:p>
          <a:p>
            <a:pPr>
              <a:lnSpc>
                <a:spcPct val="150000"/>
              </a:lnSpc>
            </a:pPr>
            <a:r>
              <a:rPr lang="ru-RU" sz="1600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посадка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 (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репка) коллективно;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посев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шпинат, укроп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семена лука, астры, бархатцы;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исследовательская и практическая деятельность по изучению особенностей выращивания: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подготовка почвы;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знакомство с моделью трудового процесса;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посадка;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установка на светлое место;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полив;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рыхление;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опрыскивание;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оформление </a:t>
            </a:r>
            <a:r>
              <a:rPr lang="ru-RU" sz="1600" b="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огорода на окошке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i="1" dirty="0" smtClean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наблюдение за первыми всходами и дальнейшим развитием;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знакомство с моделью строения растения;</a:t>
            </a:r>
          </a:p>
          <a:p>
            <a:endParaRPr lang="ru-RU" dirty="0" smtClean="0">
              <a:effectLst/>
            </a:endParaRPr>
          </a:p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622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518</Words>
  <Application>Microsoft Office PowerPoint</Application>
  <PresentationFormat>Широкоэкранный</PresentationFormat>
  <Paragraphs>221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Open Sans</vt:lpstr>
      <vt:lpstr>Times New Roman</vt:lpstr>
      <vt:lpstr>Times New Roman,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38</cp:revision>
  <dcterms:created xsi:type="dcterms:W3CDTF">2020-05-06T15:22:52Z</dcterms:created>
  <dcterms:modified xsi:type="dcterms:W3CDTF">2020-05-07T14:58:14Z</dcterms:modified>
</cp:coreProperties>
</file>